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7" r:id="rId10"/>
    <p:sldId id="265" r:id="rId11"/>
    <p:sldId id="268" r:id="rId12"/>
    <p:sldId id="269" r:id="rId13"/>
    <p:sldId id="263" r:id="rId14"/>
    <p:sldId id="264" r:id="rId15"/>
    <p:sldId id="266" r:id="rId16"/>
    <p:sldId id="273" r:id="rId17"/>
    <p:sldId id="272" r:id="rId18"/>
    <p:sldId id="271" r:id="rId19"/>
    <p:sldId id="274" r:id="rId20"/>
    <p:sldId id="276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20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27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0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62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6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45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40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75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56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4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0B57-4496-4561-AE8F-7F1A944058B6}" type="datetimeFigureOut">
              <a:rPr lang="pl-PL" smtClean="0"/>
              <a:t>22.09.2018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AE2C-C3B7-4018-9A2C-FFF76054FF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4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Wprowadzenie do Excela. </a:t>
            </a:r>
          </a:p>
          <a:p>
            <a:r>
              <a:rPr lang="pl-PL" dirty="0" smtClean="0"/>
              <a:t>Posługiwanie się arkuszem – obliczenia inżynierskie</a:t>
            </a:r>
          </a:p>
        </p:txBody>
      </p:sp>
    </p:spTree>
    <p:extLst>
      <p:ext uri="{BB962C8B-B14F-4D97-AF65-F5344CB8AC3E}">
        <p14:creationId xmlns:p14="http://schemas.microsoft.com/office/powerpoint/2010/main" val="34653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5755" y="230970"/>
            <a:ext cx="592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Poniżej znajduje się lista wybranych funkcji matematycznych: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82" y="912029"/>
            <a:ext cx="7295701" cy="5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295105" y="455940"/>
            <a:ext cx="7075951" cy="6267250"/>
            <a:chOff x="1295105" y="455940"/>
            <a:chExt cx="7075951" cy="6267250"/>
          </a:xfrm>
        </p:grpSpPr>
        <p:grpSp>
          <p:nvGrpSpPr>
            <p:cNvPr id="6" name="Grupa 5"/>
            <p:cNvGrpSpPr/>
            <p:nvPr/>
          </p:nvGrpSpPr>
          <p:grpSpPr>
            <a:xfrm>
              <a:off x="1295105" y="455940"/>
              <a:ext cx="6900151" cy="4768500"/>
              <a:chOff x="1045724" y="476722"/>
              <a:chExt cx="6900151" cy="4768500"/>
            </a:xfrm>
          </p:grpSpPr>
          <p:pic>
            <p:nvPicPr>
              <p:cNvPr id="4" name="Obraz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5724" y="476722"/>
                <a:ext cx="6900151" cy="2766500"/>
              </a:xfrm>
              <a:prstGeom prst="rect">
                <a:avLst/>
              </a:prstGeom>
            </p:spPr>
          </p:pic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724" y="3243222"/>
                <a:ext cx="5559676" cy="2002000"/>
              </a:xfrm>
              <a:prstGeom prst="rect">
                <a:avLst/>
              </a:prstGeom>
            </p:spPr>
          </p:pic>
        </p:grp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105" y="5254690"/>
              <a:ext cx="7075951" cy="146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4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03" y="827727"/>
            <a:ext cx="7405576" cy="1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9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675961" y="919377"/>
            <a:ext cx="10889121" cy="1363303"/>
            <a:chOff x="914951" y="306327"/>
            <a:chExt cx="10889121" cy="1363303"/>
          </a:xfrm>
        </p:grpSpPr>
        <p:sp>
          <p:nvSpPr>
            <p:cNvPr id="3" name="Prostokąt 2"/>
            <p:cNvSpPr/>
            <p:nvPr/>
          </p:nvSpPr>
          <p:spPr>
            <a:xfrm>
              <a:off x="914951" y="469301"/>
              <a:ext cx="108891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W tym celu możemy wykonać następującą operację: kliknąć na symbol             stojący w  pasku wstawiania formuł ,</a:t>
              </a:r>
            </a:p>
            <a:p>
              <a:r>
                <a:rPr lang="pl-PL" dirty="0"/>
                <a:t>n</a:t>
              </a:r>
              <a:r>
                <a:rPr lang="pl-PL" dirty="0" smtClean="0"/>
                <a:t>astępnie: (a) pamiętając nazwę funkcji wpisać w odpowiednie miejsce -&gt; </a:t>
              </a:r>
              <a:r>
                <a:rPr lang="pl-PL" i="1" dirty="0" smtClean="0"/>
                <a:t>Przejdź</a:t>
              </a:r>
              <a:r>
                <a:rPr lang="pl-PL" dirty="0" smtClean="0"/>
                <a:t> -&gt; OK lub (b) </a:t>
              </a:r>
              <a:r>
                <a:rPr lang="pl-PL" i="1" dirty="0" smtClean="0"/>
                <a:t>wybrać odpowiednią kategorię -&gt; wybrać funkcję</a:t>
              </a:r>
              <a:r>
                <a:rPr lang="pl-PL" dirty="0" smtClean="0"/>
                <a:t> -&gt; OK.</a:t>
              </a:r>
            </a:p>
            <a:p>
              <a:endParaRPr lang="pl-PL" dirty="0">
                <a:solidFill>
                  <a:srgbClr val="FF0000"/>
                </a:solidFill>
              </a:endParaRPr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9397" y="306327"/>
              <a:ext cx="447675" cy="504825"/>
            </a:xfrm>
            <a:prstGeom prst="rect">
              <a:avLst/>
            </a:prstGeom>
          </p:spPr>
        </p:pic>
      </p:grp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634" y="2500626"/>
            <a:ext cx="3955039" cy="3722700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>
          <a:xfrm>
            <a:off x="1679863" y="3813464"/>
            <a:ext cx="512620" cy="1974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359511" y="241306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(b)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90" y="2500626"/>
            <a:ext cx="3817747" cy="3722700"/>
          </a:xfrm>
          <a:prstGeom prst="rect">
            <a:avLst/>
          </a:prstGeom>
        </p:spPr>
      </p:pic>
      <p:sp>
        <p:nvSpPr>
          <p:cNvPr id="10" name="Prostokąt zaokrąglony 9"/>
          <p:cNvSpPr/>
          <p:nvPr/>
        </p:nvSpPr>
        <p:spPr>
          <a:xfrm>
            <a:off x="7883235" y="4623955"/>
            <a:ext cx="512620" cy="1974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1776256" y="3912177"/>
            <a:ext cx="512620" cy="1974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3923915" y="3912177"/>
            <a:ext cx="512620" cy="1974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1776256" y="4623955"/>
            <a:ext cx="512620" cy="1974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74152" y="2413062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(a)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675961" y="189407"/>
            <a:ext cx="4317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Zadanie 6.</a:t>
            </a:r>
            <a:r>
              <a:rPr lang="pl-PL" dirty="0" smtClean="0"/>
              <a:t> </a:t>
            </a:r>
          </a:p>
          <a:p>
            <a:r>
              <a:rPr lang="pl-PL" dirty="0" smtClean="0"/>
              <a:t>Oblicz wartość średnią </a:t>
            </a:r>
            <a:r>
              <a:rPr lang="pl-PL" dirty="0" smtClean="0"/>
              <a:t>T z tabeli z zadania 5.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91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2" y="1262062"/>
            <a:ext cx="47529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5961" y="189407"/>
            <a:ext cx="10790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Zadanie 7.</a:t>
            </a:r>
            <a:r>
              <a:rPr lang="pl-PL" dirty="0" smtClean="0"/>
              <a:t> </a:t>
            </a:r>
          </a:p>
          <a:p>
            <a:r>
              <a:rPr lang="pl-PL" dirty="0" smtClean="0"/>
              <a:t>Oblicz wartość przyspieszenia ziemskiego </a:t>
            </a:r>
            <a:r>
              <a:rPr lang="pl-PL" i="1" dirty="0" smtClean="0"/>
              <a:t>g</a:t>
            </a:r>
            <a:r>
              <a:rPr lang="pl-PL" dirty="0" smtClean="0"/>
              <a:t>, korzystając z następującej formuły:                    , przy czym l=1.215 [m].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721" y="370065"/>
            <a:ext cx="936258" cy="61707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75961" y="98713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Both"/>
            </a:pPr>
            <a:r>
              <a:rPr lang="pl-PL" dirty="0" smtClean="0"/>
              <a:t>Ustaw kursor na komórce E2 i wpisz: „l [m]”.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Ustaw kursor na komórce E3 i wpisz: 1.215. Zmień odpowiednio formatowanie komórki.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Ustaw kursor na komórce G2 i wpisz: „g [m/s^2]”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Ustaw kursor na komórce G3 i oblicz g wpisując odpowiednią formułę. (Formuła: =4*PI()^2*$E$3/C3^2)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Zastosuj autouzupełnianie i wyznacz wartość g dla wszystkich wartości T.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Sformatuj komórki G3:G12, jako liczbowe z dokładnością do 4 miejsc po przecinku. </a:t>
            </a:r>
          </a:p>
          <a:p>
            <a:pPr marL="342900" indent="-342900">
              <a:buFontTx/>
              <a:buAutoNum type="alphaLcParenBoth"/>
            </a:pPr>
            <a:r>
              <a:rPr lang="pl-PL" dirty="0" smtClean="0"/>
              <a:t>Ustaw kursor na komórce G14 i oblicz średnią wartość g wpisując odpowiednią formułę. (Formuła: =ŚREDNIA(G3:G12) )</a:t>
            </a:r>
          </a:p>
          <a:p>
            <a:pPr marL="342900" indent="-342900">
              <a:buFontTx/>
              <a:buAutoNum type="alphaLcParenBoth"/>
            </a:pPr>
            <a:r>
              <a:rPr lang="pl-PL" dirty="0" smtClean="0"/>
              <a:t>Ustaw kursor na komórce G16 i oblicz średnią wartość g wpisując formułę: </a:t>
            </a:r>
            <a:r>
              <a:rPr lang="pl-PL" dirty="0" err="1" smtClean="0"/>
              <a:t>g</a:t>
            </a:r>
            <a:r>
              <a:rPr lang="pl-PL" baseline="-25000" dirty="0" err="1" smtClean="0"/>
              <a:t>śr</a:t>
            </a:r>
            <a:r>
              <a:rPr lang="pl-PL" dirty="0" smtClean="0"/>
              <a:t>=4*pi</a:t>
            </a:r>
            <a:r>
              <a:rPr lang="pl-PL" baseline="30000" dirty="0" smtClean="0"/>
              <a:t>2</a:t>
            </a:r>
            <a:r>
              <a:rPr lang="pl-PL" dirty="0" smtClean="0"/>
              <a:t>*l/T</a:t>
            </a:r>
            <a:r>
              <a:rPr lang="pl-PL" baseline="-25000" dirty="0" smtClean="0"/>
              <a:t>śr</a:t>
            </a:r>
            <a:r>
              <a:rPr lang="pl-PL" baseline="30000" dirty="0" smtClean="0"/>
              <a:t>2</a:t>
            </a:r>
            <a:r>
              <a:rPr lang="pl-PL" dirty="0" smtClean="0"/>
              <a:t>. (Formuła: =4*PI()^2*$E$3/$C$14^2 )</a:t>
            </a:r>
          </a:p>
          <a:p>
            <a:pPr marL="342900" indent="-342900">
              <a:buFontTx/>
              <a:buAutoNum type="alphaLcParenBoth"/>
            </a:pPr>
            <a:endParaRPr lang="pl-PL" dirty="0" smtClean="0"/>
          </a:p>
          <a:p>
            <a:pPr marL="342900" indent="-342900">
              <a:buAutoNum type="alphaLcParenBoth"/>
            </a:pPr>
            <a:endParaRPr lang="pl-PL" dirty="0" smtClean="0"/>
          </a:p>
          <a:p>
            <a:pPr marL="342900" indent="-342900">
              <a:buAutoNum type="alphaLcParenBoth"/>
            </a:pPr>
            <a:endParaRPr lang="pl-PL" dirty="0" smtClean="0"/>
          </a:p>
          <a:p>
            <a:pPr marL="342900" indent="-342900">
              <a:buAutoNum type="alphaLcParenBoth"/>
            </a:pPr>
            <a:endParaRPr lang="pl-PL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731" y="1376362"/>
            <a:ext cx="4846160" cy="3507365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>
          <a:xfrm>
            <a:off x="9903624" y="4458493"/>
            <a:ext cx="1678776" cy="305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35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75961" y="189407"/>
            <a:ext cx="10721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Zadanie 7.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/>
              <a:t>Oblicz </a:t>
            </a:r>
            <a:r>
              <a:rPr lang="pl-PL" dirty="0" smtClean="0"/>
              <a:t>niepewność standardową typu A dla wielkości „T” </a:t>
            </a:r>
            <a:r>
              <a:rPr lang="pl-PL" dirty="0"/>
              <a:t>z tabeli z zadania </a:t>
            </a:r>
            <a:r>
              <a:rPr lang="pl-PL" dirty="0" smtClean="0"/>
              <a:t>5. Niepewność typu A danej n-krotnie </a:t>
            </a:r>
          </a:p>
          <a:p>
            <a:r>
              <a:rPr lang="pl-PL" dirty="0" smtClean="0"/>
              <a:t>Powtórzonej wielkości „x” wylicza się zgodnie z wyrażeniem 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602113" y="1123147"/>
            <a:ext cx="2197500" cy="709500"/>
            <a:chOff x="4018638" y="953237"/>
            <a:chExt cx="2197500" cy="709500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8638" y="1112737"/>
              <a:ext cx="549375" cy="3905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013" y="953237"/>
              <a:ext cx="1648125" cy="709500"/>
            </a:xfrm>
            <a:prstGeom prst="rect">
              <a:avLst/>
            </a:prstGeom>
          </p:spPr>
        </p:pic>
      </p:grpSp>
      <p:sp>
        <p:nvSpPr>
          <p:cNvPr id="8" name="Prostokąt 7"/>
          <p:cNvSpPr/>
          <p:nvPr/>
        </p:nvSpPr>
        <p:spPr>
          <a:xfrm>
            <a:off x="737985" y="1727731"/>
            <a:ext cx="552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</a:t>
            </a:r>
            <a:r>
              <a:rPr lang="pl-PL" dirty="0" smtClean="0"/>
              <a:t>rzy czym           - oznacza sumę n wartości wielkości „x”.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470" y="1211147"/>
            <a:ext cx="2043675" cy="5335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425" y="1631897"/>
            <a:ext cx="417525" cy="56100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675961" y="2354624"/>
            <a:ext cx="6096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Both"/>
            </a:pPr>
            <a:r>
              <a:rPr lang="pl-PL" sz="1600" dirty="0" smtClean="0"/>
              <a:t>Ustaw kursor na komórce </a:t>
            </a:r>
            <a:r>
              <a:rPr lang="pl-PL" sz="1600" dirty="0" smtClean="0"/>
              <a:t>B16 </a:t>
            </a:r>
            <a:r>
              <a:rPr lang="pl-PL" sz="1600" dirty="0" smtClean="0"/>
              <a:t>i wpisz: </a:t>
            </a:r>
            <a:r>
              <a:rPr lang="pl-PL" sz="1600" dirty="0" smtClean="0"/>
              <a:t>„Odchylenie standardowe” następnie (</a:t>
            </a:r>
            <a:r>
              <a:rPr lang="pl-PL" sz="1600" dirty="0" err="1" smtClean="0"/>
              <a:t>Enter</a:t>
            </a:r>
            <a:r>
              <a:rPr lang="pl-PL" sz="1600" dirty="0" smtClean="0"/>
              <a:t>). Ustaw kursor na komórce B16, kliknij prawym klawiszem i wybierz z menu: </a:t>
            </a:r>
            <a:r>
              <a:rPr lang="pl-PL" sz="1600" i="1" dirty="0" smtClean="0"/>
              <a:t>Formatuj komórki…-&gt;Wyrównanie-&gt;Zawijaj tekst</a:t>
            </a:r>
            <a:r>
              <a:rPr lang="pl-PL" sz="1600" dirty="0" smtClean="0"/>
              <a:t> -&gt;OK. </a:t>
            </a:r>
            <a:endParaRPr lang="pl-PL" sz="1600" dirty="0" smtClean="0"/>
          </a:p>
          <a:p>
            <a:pPr marL="342900" indent="-342900">
              <a:buAutoNum type="alphaLcParenBoth"/>
            </a:pPr>
            <a:r>
              <a:rPr lang="pl-PL" sz="1600" dirty="0" smtClean="0"/>
              <a:t>Ustaw kursor na komórce </a:t>
            </a:r>
            <a:r>
              <a:rPr lang="pl-PL" sz="1600" dirty="0" smtClean="0"/>
              <a:t>C16 </a:t>
            </a:r>
            <a:r>
              <a:rPr lang="pl-PL" sz="1600" dirty="0"/>
              <a:t>i oblicz </a:t>
            </a:r>
            <a:r>
              <a:rPr lang="pl-PL" sz="1600" dirty="0" smtClean="0"/>
              <a:t>odchylenie standardowe przy pomocy funkcji</a:t>
            </a:r>
            <a:r>
              <a:rPr lang="pl-PL" sz="1600" dirty="0"/>
              <a:t>: </a:t>
            </a:r>
            <a:r>
              <a:rPr lang="pl-PL" sz="1600" i="1" dirty="0" smtClean="0"/>
              <a:t>ODCH.STANDARDOWE</a:t>
            </a:r>
            <a:endParaRPr lang="pl-PL" sz="1600" dirty="0" smtClean="0"/>
          </a:p>
          <a:p>
            <a:r>
              <a:rPr lang="pl-PL" sz="1600" dirty="0"/>
              <a:t> </a:t>
            </a:r>
            <a:r>
              <a:rPr lang="pl-PL" sz="1600" dirty="0" smtClean="0"/>
              <a:t>      </a:t>
            </a:r>
            <a:r>
              <a:rPr lang="pl-PL" sz="1600" dirty="0"/>
              <a:t>(Formuła: =ODCH.STANDARDOWE(C3:C12</a:t>
            </a:r>
            <a:r>
              <a:rPr lang="pl-PL" sz="1600" dirty="0" smtClean="0"/>
              <a:t>)).</a:t>
            </a:r>
            <a:endParaRPr lang="pl-PL" sz="1600" dirty="0"/>
          </a:p>
          <a:p>
            <a:r>
              <a:rPr lang="pl-PL" sz="1600" dirty="0" smtClean="0"/>
              <a:t>       Zastosuj odpowiednie formatowanie.</a:t>
            </a:r>
          </a:p>
          <a:p>
            <a:r>
              <a:rPr lang="pl-PL" sz="1600" dirty="0" smtClean="0"/>
              <a:t>(c)  Ustaw kursor na komórce B18 i wpisz: </a:t>
            </a:r>
            <a:r>
              <a:rPr lang="pl-PL" sz="1600" dirty="0" smtClean="0"/>
              <a:t>„Niepewność    </a:t>
            </a:r>
          </a:p>
          <a:p>
            <a:r>
              <a:rPr lang="pl-PL" sz="1600" dirty="0" smtClean="0"/>
              <a:t>       standardowa </a:t>
            </a:r>
            <a:r>
              <a:rPr lang="pl-PL" sz="1600" dirty="0"/>
              <a:t>typu </a:t>
            </a:r>
            <a:r>
              <a:rPr lang="pl-PL" sz="1600" dirty="0" smtClean="0"/>
              <a:t>A”</a:t>
            </a:r>
            <a:r>
              <a:rPr lang="pl-PL" sz="1600" dirty="0"/>
              <a:t> następnie (</a:t>
            </a:r>
            <a:r>
              <a:rPr lang="pl-PL" sz="1600" dirty="0" err="1"/>
              <a:t>Enter</a:t>
            </a:r>
            <a:r>
              <a:rPr lang="pl-PL" sz="1600" dirty="0"/>
              <a:t>). Ustaw kursor na </a:t>
            </a:r>
            <a:endParaRPr lang="pl-PL" sz="1600" dirty="0" smtClean="0"/>
          </a:p>
          <a:p>
            <a:r>
              <a:rPr lang="pl-PL" sz="1600" dirty="0"/>
              <a:t> </a:t>
            </a:r>
            <a:r>
              <a:rPr lang="pl-PL" sz="1600" dirty="0" smtClean="0"/>
              <a:t>      komórce </a:t>
            </a:r>
            <a:r>
              <a:rPr lang="pl-PL" sz="1600" dirty="0"/>
              <a:t>B16, kliknij prawym klawiszem i wybierz z menu: </a:t>
            </a:r>
            <a:endParaRPr lang="pl-PL" sz="1600" dirty="0" smtClean="0"/>
          </a:p>
          <a:p>
            <a:r>
              <a:rPr lang="pl-PL" sz="1600" i="1" dirty="0"/>
              <a:t> </a:t>
            </a:r>
            <a:r>
              <a:rPr lang="pl-PL" sz="1600" i="1" dirty="0" smtClean="0"/>
              <a:t>      Formatuj </a:t>
            </a:r>
            <a:r>
              <a:rPr lang="pl-PL" sz="1600" i="1" dirty="0"/>
              <a:t>komórki…-&gt;Wyrównanie-&gt;Zawijaj tekst</a:t>
            </a:r>
            <a:r>
              <a:rPr lang="pl-PL" sz="1600" dirty="0"/>
              <a:t> -&gt;</a:t>
            </a:r>
            <a:r>
              <a:rPr lang="pl-PL" sz="1600" dirty="0" smtClean="0"/>
              <a:t>OK.</a:t>
            </a:r>
          </a:p>
          <a:p>
            <a:r>
              <a:rPr lang="pl-PL" sz="1600" dirty="0" smtClean="0"/>
              <a:t>(d)  Ustaw </a:t>
            </a:r>
            <a:r>
              <a:rPr lang="pl-PL" sz="1600" dirty="0"/>
              <a:t>kursor na komórce </a:t>
            </a:r>
            <a:r>
              <a:rPr lang="pl-PL" sz="1600" dirty="0" smtClean="0"/>
              <a:t>C18 </a:t>
            </a:r>
            <a:r>
              <a:rPr lang="pl-PL" sz="1600" dirty="0"/>
              <a:t>i Niepewność standardowa </a:t>
            </a:r>
            <a:r>
              <a:rPr lang="pl-PL" sz="1600" dirty="0" smtClean="0"/>
              <a:t>  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 typu </a:t>
            </a:r>
            <a:r>
              <a:rPr lang="pl-PL" sz="1600" dirty="0"/>
              <a:t>A</a:t>
            </a:r>
            <a:r>
              <a:rPr lang="pl-PL" sz="1600" dirty="0" smtClean="0"/>
              <a:t> wykorzystując funkcję PIERWIASTEK: </a:t>
            </a:r>
            <a:r>
              <a:rPr lang="pl-PL" sz="1600" dirty="0"/>
              <a:t>(Formuła: </a:t>
            </a:r>
            <a:r>
              <a:rPr lang="pl-PL" sz="1600" dirty="0" smtClean="0"/>
              <a:t>  </a:t>
            </a:r>
          </a:p>
          <a:p>
            <a:r>
              <a:rPr lang="pl-PL" sz="1600" dirty="0"/>
              <a:t>       =$C$16/PIERWIASTEK($B$12</a:t>
            </a:r>
            <a:r>
              <a:rPr lang="pl-PL" sz="1600" dirty="0" smtClean="0"/>
              <a:t>)). </a:t>
            </a:r>
            <a:r>
              <a:rPr lang="pl-PL" sz="1600" dirty="0"/>
              <a:t>Zastosuj odpowiednie </a:t>
            </a:r>
            <a:endParaRPr lang="pl-PL" sz="1600" dirty="0" smtClean="0"/>
          </a:p>
          <a:p>
            <a:r>
              <a:rPr lang="pl-PL" sz="1600" dirty="0"/>
              <a:t> </a:t>
            </a:r>
            <a:r>
              <a:rPr lang="pl-PL" sz="1600" dirty="0" smtClean="0"/>
              <a:t>      formatowanie.</a:t>
            </a:r>
            <a:endParaRPr lang="pl-PL" sz="1600" dirty="0" smtClean="0"/>
          </a:p>
          <a:p>
            <a:pPr marL="342900" indent="-342900">
              <a:buAutoNum type="alphaLcParenBoth"/>
            </a:pPr>
            <a:endParaRPr lang="pl-PL" dirty="0" smtClean="0"/>
          </a:p>
          <a:p>
            <a:pPr marL="342900" indent="-342900">
              <a:buAutoNum type="alphaLcParenBoth"/>
            </a:pPr>
            <a:endParaRPr lang="pl-PL" dirty="0" smtClean="0"/>
          </a:p>
          <a:p>
            <a:pPr marL="342900" indent="-342900">
              <a:buAutoNum type="alphaLcParenBoth"/>
            </a:pPr>
            <a:endParaRPr lang="pl-PL" dirty="0" smtClean="0"/>
          </a:p>
        </p:txBody>
      </p:sp>
      <p:sp>
        <p:nvSpPr>
          <p:cNvPr id="13" name="Prostokąt 12"/>
          <p:cNvSpPr/>
          <p:nvPr/>
        </p:nvSpPr>
        <p:spPr>
          <a:xfrm>
            <a:off x="6670766" y="2350677"/>
            <a:ext cx="54167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UWAGA</a:t>
            </a:r>
            <a:r>
              <a:rPr lang="pl-PL" sz="1400" b="1" dirty="0">
                <a:solidFill>
                  <a:srgbClr val="FF0000"/>
                </a:solidFill>
              </a:rPr>
              <a:t>. </a:t>
            </a:r>
            <a:r>
              <a:rPr lang="pl-PL" sz="1400" dirty="0"/>
              <a:t>Wbudowana funkcja </a:t>
            </a:r>
            <a:r>
              <a:rPr lang="pl-PL" sz="1400" dirty="0" smtClean="0"/>
              <a:t>ODCH.STANDARDOWE w </a:t>
            </a:r>
            <a:r>
              <a:rPr lang="pl-PL" sz="1400" dirty="0"/>
              <a:t>arkuszach kalkulacyjnych oraz w kalkulatorach naukowych zwraca tzw. odchylenie standardowe pojedynczego pomiaru, a nie odchylenie standardowe wartości średniej! Dlatego otrzymany wynik dzielimy przez pierwiastek z liczby pomiarów.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501" y="3371033"/>
            <a:ext cx="2070872" cy="3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Wprowadzenie do Excela. </a:t>
            </a:r>
          </a:p>
          <a:p>
            <a:r>
              <a:rPr lang="pl-PL" dirty="0" smtClean="0"/>
              <a:t>Posługiwanie się arkuszem – tworzenie wykresów, regresja liniowa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4873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75961" y="189407"/>
            <a:ext cx="94246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Zadanie 7.</a:t>
            </a:r>
            <a:r>
              <a:rPr lang="pl-PL" dirty="0" smtClean="0"/>
              <a:t> </a:t>
            </a:r>
          </a:p>
          <a:p>
            <a:r>
              <a:rPr lang="pl-PL" dirty="0"/>
              <a:t>Wyniki pomiarów okresów drgań wahadła </a:t>
            </a:r>
            <a:r>
              <a:rPr lang="pl-PL" dirty="0" smtClean="0"/>
              <a:t>matematycznego w </a:t>
            </a:r>
            <a:r>
              <a:rPr lang="pl-PL" dirty="0"/>
              <a:t>zależności od długości </a:t>
            </a:r>
            <a:r>
              <a:rPr lang="pl-PL" dirty="0" smtClean="0"/>
              <a:t>tego wahadła </a:t>
            </a:r>
          </a:p>
          <a:p>
            <a:r>
              <a:rPr lang="pl-PL" dirty="0" smtClean="0"/>
              <a:t>zostały przedstawione w tabeli </a:t>
            </a:r>
            <a:r>
              <a:rPr lang="pl-PL" dirty="0"/>
              <a:t>podanej obok</a:t>
            </a:r>
            <a:r>
              <a:rPr lang="pl-PL" dirty="0" smtClean="0"/>
              <a:t>.</a:t>
            </a:r>
          </a:p>
          <a:p>
            <a:r>
              <a:rPr lang="pl-PL" dirty="0" smtClean="0"/>
              <a:t>Wykonaj wykres zależności l(T</a:t>
            </a:r>
            <a:r>
              <a:rPr lang="pl-PL" baseline="30000" dirty="0" smtClean="0"/>
              <a:t>2</a:t>
            </a:r>
            <a:r>
              <a:rPr lang="pl-PL" dirty="0" smtClean="0"/>
              <a:t>).</a:t>
            </a:r>
            <a:endParaRPr lang="pl-PL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502" y="791246"/>
            <a:ext cx="4109326" cy="1914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75961" y="2782779"/>
            <a:ext cx="10966079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Both"/>
            </a:pPr>
            <a:r>
              <a:rPr lang="pl-PL" dirty="0" smtClean="0"/>
              <a:t>Dodaj arkusz roboczy o nazwie Strona 3 ,</a:t>
            </a:r>
            <a:endParaRPr lang="pl-PL" dirty="0"/>
          </a:p>
          <a:p>
            <a:pPr marL="342900" indent="-342900">
              <a:buAutoNum type="alphaLcParenBoth"/>
            </a:pPr>
            <a:r>
              <a:rPr lang="pl-PL" dirty="0" smtClean="0"/>
              <a:t>Wpisz do arkusza kolumny(B2:E2): Numer pomiaru, T, T</a:t>
            </a:r>
            <a:r>
              <a:rPr lang="pl-PL" baseline="30000" dirty="0" smtClean="0"/>
              <a:t>2</a:t>
            </a:r>
            <a:r>
              <a:rPr lang="pl-PL" dirty="0" smtClean="0"/>
              <a:t>, l,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Wprowadź odpowiednie dane do odpowiednich kolumn,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Zaznacz dane arkusza do narysowania wykresu, włączając </a:t>
            </a:r>
            <a:r>
              <a:rPr lang="pl-PL" dirty="0"/>
              <a:t>komórki zawierające wszystkie </a:t>
            </a:r>
            <a:r>
              <a:rPr lang="pl-PL" dirty="0" smtClean="0"/>
              <a:t>nazwy,</a:t>
            </a:r>
            <a:endParaRPr lang="pl-PL" dirty="0"/>
          </a:p>
          <a:p>
            <a:pPr marL="342900" indent="-342900">
              <a:buAutoNum type="alphaLcParenBoth" startAt="5"/>
            </a:pPr>
            <a:r>
              <a:rPr lang="pl-PL" dirty="0" smtClean="0"/>
              <a:t>Wybierz </a:t>
            </a:r>
            <a:r>
              <a:rPr lang="pl-PL" dirty="0"/>
              <a:t>z menu </a:t>
            </a:r>
            <a:r>
              <a:rPr lang="pl-PL" dirty="0" smtClean="0"/>
              <a:t>Wstawianie </a:t>
            </a:r>
            <a:r>
              <a:rPr lang="pl-PL" dirty="0"/>
              <a:t>polecenie </a:t>
            </a:r>
            <a:r>
              <a:rPr lang="pl-PL" dirty="0" smtClean="0"/>
              <a:t>Wykresy i wybierz: wykres punktowy (</a:t>
            </a:r>
            <a:r>
              <a:rPr lang="pl-PL" dirty="0" err="1" smtClean="0"/>
              <a:t>x,y</a:t>
            </a:r>
            <a:r>
              <a:rPr lang="pl-PL" dirty="0" smtClean="0"/>
              <a:t>),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(f) UWAGI </a:t>
            </a:r>
            <a:r>
              <a:rPr lang="pl-PL" i="1" dirty="0">
                <a:solidFill>
                  <a:srgbClr val="FF0000"/>
                </a:solidFill>
              </a:rPr>
              <a:t>dotyczące wykresu!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     </a:t>
            </a:r>
            <a:endParaRPr lang="pl-PL" dirty="0" smtClean="0"/>
          </a:p>
          <a:p>
            <a:pPr marL="342900" indent="-342900">
              <a:buAutoNum type="alphaLcParenBoth" startAt="5"/>
            </a:pPr>
            <a:endParaRPr lang="pl-PL" dirty="0" smtClean="0"/>
          </a:p>
          <a:p>
            <a:pPr marL="342900" indent="-342900">
              <a:buAutoNum type="alphaLcParenBoth" startAt="5"/>
            </a:pP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np.: klikając na oś można z menu wybrać: Formatuj oś…, </a:t>
            </a:r>
          </a:p>
          <a:p>
            <a:r>
              <a:rPr lang="pl-PL" dirty="0"/>
              <a:t> </a:t>
            </a:r>
            <a:r>
              <a:rPr lang="pl-PL" dirty="0" smtClean="0"/>
              <a:t>        klikając na pole wykresu można wybrać: Formatuj obszar kreślenia,</a:t>
            </a:r>
          </a:p>
          <a:p>
            <a:r>
              <a:rPr lang="pl-PL" dirty="0"/>
              <a:t> </a:t>
            </a:r>
            <a:r>
              <a:rPr lang="pl-PL" dirty="0" smtClean="0"/>
              <a:t>        klikając </a:t>
            </a:r>
            <a:r>
              <a:rPr lang="pl-PL" dirty="0"/>
              <a:t>na pole wykresu </a:t>
            </a:r>
            <a:r>
              <a:rPr lang="pl-PL" dirty="0" smtClean="0"/>
              <a:t>w prawym górnym rogu pokazują się pozostałe opcje pozwalające formatować wykres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540627" y="4490939"/>
            <a:ext cx="817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 smtClean="0">
                <a:solidFill>
                  <a:srgbClr val="FF0000"/>
                </a:solidFill>
              </a:rPr>
              <a:t>Dobrać </a:t>
            </a:r>
            <a:r>
              <a:rPr lang="pl-PL" i="1" dirty="0">
                <a:solidFill>
                  <a:srgbClr val="FF0000"/>
                </a:solidFill>
              </a:rPr>
              <a:t>odpowiednio skale, podpisać osie, podać jednostki, na wykresie powinny znaleźć się punkty pomiarowe, nie łączymy ich liniami ciągłymi. Te stosujemy jedynie, jeżeli są wynikami dopasowania (regresja liniowa). W przypadku większej ilości danych – legenda. Ewentualnie nanieść pola niepewności (prostokąty lub krzyże). </a:t>
            </a:r>
          </a:p>
        </p:txBody>
      </p:sp>
    </p:spTree>
    <p:extLst>
      <p:ext uri="{BB962C8B-B14F-4D97-AF65-F5344CB8AC3E}">
        <p14:creationId xmlns:p14="http://schemas.microsoft.com/office/powerpoint/2010/main" val="597023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1550125"/>
            <a:ext cx="10439294" cy="37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8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2" y="1764830"/>
            <a:ext cx="9557939" cy="119911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66160" y="588220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ARKUSZ KALKULACYJNY EXCEL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66159" y="1042740"/>
            <a:ext cx="10463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Arkusz kalkulacyjny – narzędzie o olbrzymich możliwościach w zakresie wykonywania obliczeń naukowych i technicznych.</a:t>
            </a: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011679" y="1774259"/>
            <a:ext cx="9792393" cy="11896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914400" y="1995055"/>
            <a:ext cx="9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Wstążka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75907"/>
            <a:ext cx="10270204" cy="1288473"/>
          </a:xfrm>
          <a:prstGeom prst="rect">
            <a:avLst/>
          </a:prstGeom>
        </p:spPr>
      </p:pic>
      <p:sp>
        <p:nvSpPr>
          <p:cNvPr id="13" name="Prostokąt zaokrąglony 12"/>
          <p:cNvSpPr/>
          <p:nvPr/>
        </p:nvSpPr>
        <p:spPr>
          <a:xfrm>
            <a:off x="6907875" y="1995055"/>
            <a:ext cx="1487980" cy="113260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941182" y="3283091"/>
            <a:ext cx="569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Polecenia pokrewne na Wstążce są zorganizowane w grupy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14400" y="3856586"/>
            <a:ext cx="10270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Pierwszy otwarty dokument ma tytuł Zeszyt1. Ten tytuł będzie wyświetlany na pasku tytułu u góry okna do czasu, gdy zapiszesz skoroszyt, nadając mu własny tytuł.</a:t>
            </a:r>
            <a:endParaRPr lang="pl-PL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5694218" y="4592782"/>
            <a:ext cx="706582" cy="3740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912407" y="6006454"/>
            <a:ext cx="10270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1.</a:t>
            </a:r>
            <a:r>
              <a:rPr lang="pl-PL" dirty="0" smtClean="0"/>
              <a:t> Proszę zapisać dokument pod nazwą Dokument_1 na pulpicie.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13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24906" y="379214"/>
            <a:ext cx="1157490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W praktyce laboratoryjnej, inżynier ma do czynienia z koniecznością sprawdzenia czy zmierzone wielkości zależą od siebie </a:t>
            </a:r>
          </a:p>
          <a:p>
            <a:pPr algn="just"/>
            <a:r>
              <a:rPr lang="pl-PL" dirty="0" smtClean="0"/>
              <a:t>w sposób opisany teoretycznie.  W najprostszym przypadku jest to funkcja liniowa y = </a:t>
            </a:r>
            <a:r>
              <a:rPr lang="pl-PL" dirty="0" err="1" smtClean="0"/>
              <a:t>ax+b</a:t>
            </a:r>
            <a:r>
              <a:rPr lang="pl-PL" dirty="0" smtClean="0"/>
              <a:t>.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Zatem: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        chcemy oszacować wartości współczynnika kierunkowego - „a” i wyrazu wolnego - „b”.</a:t>
            </a:r>
          </a:p>
          <a:p>
            <a:pPr algn="just"/>
            <a:endParaRPr lang="pl-PL" dirty="0"/>
          </a:p>
          <a:p>
            <a:pPr algn="just"/>
            <a:r>
              <a:rPr lang="pl-PL" b="1" dirty="0" smtClean="0"/>
              <a:t>Regresja </a:t>
            </a:r>
            <a:r>
              <a:rPr lang="pl-PL" b="1" dirty="0"/>
              <a:t>liniowa </a:t>
            </a:r>
            <a:r>
              <a:rPr lang="pl-PL" dirty="0"/>
              <a:t>wyników </a:t>
            </a:r>
            <a:r>
              <a:rPr lang="pl-PL" dirty="0" smtClean="0"/>
              <a:t>pomiarów to metoda </a:t>
            </a:r>
            <a:r>
              <a:rPr lang="pl-PL" dirty="0"/>
              <a:t>statystyczna </a:t>
            </a:r>
            <a:r>
              <a:rPr lang="pl-PL" dirty="0" smtClean="0"/>
              <a:t>polegająca na </a:t>
            </a:r>
            <a:r>
              <a:rPr lang="pl-PL" dirty="0"/>
              <a:t>aproksymowaniu wyników pomiarów </a:t>
            </a:r>
            <a:endParaRPr lang="pl-PL" dirty="0" smtClean="0"/>
          </a:p>
          <a:p>
            <a:pPr algn="just"/>
            <a:r>
              <a:rPr lang="pl-PL" dirty="0" smtClean="0"/>
              <a:t>przy </a:t>
            </a:r>
            <a:r>
              <a:rPr lang="pl-PL" dirty="0"/>
              <a:t>pomocy </a:t>
            </a:r>
            <a:r>
              <a:rPr lang="pl-PL" dirty="0" smtClean="0"/>
              <a:t>prostej. Parametrów „a” i „b” można otrzymać stosując </a:t>
            </a:r>
            <a:r>
              <a:rPr lang="pl-PL" dirty="0"/>
              <a:t>metodę najmniejszych </a:t>
            </a:r>
            <a:r>
              <a:rPr lang="pl-PL" dirty="0" smtClean="0"/>
              <a:t>tzn</a:t>
            </a:r>
            <a:r>
              <a:rPr lang="pl-PL" dirty="0"/>
              <a:t>. </a:t>
            </a:r>
            <a:r>
              <a:rPr lang="pl-PL" dirty="0" smtClean="0"/>
              <a:t>żądamy</a:t>
            </a:r>
            <a:r>
              <a:rPr lang="pl-PL" dirty="0"/>
              <a:t>, </a:t>
            </a:r>
            <a:endParaRPr lang="pl-PL" dirty="0" smtClean="0"/>
          </a:p>
          <a:p>
            <a:pPr algn="just"/>
            <a:r>
              <a:rPr lang="pl-PL" dirty="0" smtClean="0"/>
              <a:t>aby </a:t>
            </a:r>
            <a:r>
              <a:rPr lang="pl-PL" dirty="0"/>
              <a:t>suma kwadratów odchyleń </a:t>
            </a:r>
            <a:r>
              <a:rPr lang="pl-PL" dirty="0" smtClean="0"/>
              <a:t>punktów pomiarowych </a:t>
            </a:r>
            <a:r>
              <a:rPr lang="pl-PL" dirty="0"/>
              <a:t>od </a:t>
            </a:r>
            <a:r>
              <a:rPr lang="pl-PL" dirty="0" smtClean="0"/>
              <a:t>oszacowanej </a:t>
            </a:r>
            <a:r>
              <a:rPr lang="pl-PL" dirty="0"/>
              <a:t>prostej była </a:t>
            </a:r>
            <a:r>
              <a:rPr lang="pl-PL" dirty="0" smtClean="0"/>
              <a:t>minimalna.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Parametry </a:t>
            </a:r>
            <a:r>
              <a:rPr lang="pl-PL" dirty="0"/>
              <a:t>„a” i „b” </a:t>
            </a:r>
            <a:r>
              <a:rPr lang="pl-PL" dirty="0" smtClean="0"/>
              <a:t>można obliczyć stosując następujące wyrażenia:</a:t>
            </a:r>
          </a:p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30" y="3561020"/>
            <a:ext cx="2197500" cy="1199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92" y="3533520"/>
            <a:ext cx="2615025" cy="12265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24906" y="4760020"/>
            <a:ext cx="995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Niepewności wyznaczonych parametró</a:t>
            </a:r>
            <a:r>
              <a:rPr lang="pl-PL" dirty="0"/>
              <a:t>w</a:t>
            </a:r>
            <a:r>
              <a:rPr lang="pl-PL" dirty="0" smtClean="0"/>
              <a:t> </a:t>
            </a:r>
            <a:r>
              <a:rPr lang="pl-PL" dirty="0"/>
              <a:t>„a” i „b” można obliczyć stosując następujące wyrażenia: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283" y="5374234"/>
            <a:ext cx="3559950" cy="1056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979" y="5374234"/>
            <a:ext cx="3120450" cy="11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8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31223" y="3103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b="1" dirty="0">
                <a:solidFill>
                  <a:prstClr val="black"/>
                </a:solidFill>
              </a:rPr>
              <a:t>Zadanie </a:t>
            </a:r>
            <a:r>
              <a:rPr lang="pl-PL" b="1" dirty="0" smtClean="0">
                <a:solidFill>
                  <a:prstClr val="black"/>
                </a:solidFill>
              </a:rPr>
              <a:t>8.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dirty="0" smtClean="0">
                <a:solidFill>
                  <a:prstClr val="black"/>
                </a:solidFill>
              </a:rPr>
              <a:t>Dopasuj zależność </a:t>
            </a:r>
            <a:r>
              <a:rPr lang="pl-PL" dirty="0"/>
              <a:t>l(T</a:t>
            </a:r>
            <a:r>
              <a:rPr lang="pl-PL" baseline="30000" dirty="0"/>
              <a:t>2</a:t>
            </a:r>
            <a:r>
              <a:rPr lang="pl-PL" dirty="0" smtClean="0"/>
              <a:t>) metodą regresji liniowej.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85257" y="1128151"/>
            <a:ext cx="11293669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Both"/>
            </a:pPr>
            <a:r>
              <a:rPr lang="pl-PL" dirty="0"/>
              <a:t>Dodaj arkusz roboczy o nazwie Strona </a:t>
            </a:r>
            <a:r>
              <a:rPr lang="pl-PL" dirty="0" smtClean="0"/>
              <a:t>4,</a:t>
            </a:r>
          </a:p>
          <a:p>
            <a:pPr marL="342900" indent="-342900">
              <a:buFontTx/>
              <a:buAutoNum type="alphaLcParenBoth"/>
            </a:pPr>
            <a:r>
              <a:rPr lang="pl-PL" dirty="0"/>
              <a:t>Dodaj arkusz roboczy o nazwie Strona 3 ,</a:t>
            </a:r>
          </a:p>
          <a:p>
            <a:pPr marL="342900" indent="-342900">
              <a:buAutoNum type="alphaLcParenBoth"/>
            </a:pPr>
            <a:r>
              <a:rPr lang="pl-PL" dirty="0"/>
              <a:t>Wpisz do arkusza kolumny(B2:E2): Numer pomiaru, T, T</a:t>
            </a:r>
            <a:r>
              <a:rPr lang="pl-PL" baseline="30000" dirty="0"/>
              <a:t>2</a:t>
            </a:r>
            <a:r>
              <a:rPr lang="pl-PL" dirty="0"/>
              <a:t>, l,</a:t>
            </a:r>
          </a:p>
          <a:p>
            <a:pPr marL="342900" indent="-342900">
              <a:buAutoNum type="alphaLcParenBoth"/>
            </a:pPr>
            <a:r>
              <a:rPr lang="pl-PL" dirty="0"/>
              <a:t>Wprowadź odpowiednie dane do odpowiednich kolumn,</a:t>
            </a:r>
          </a:p>
          <a:p>
            <a:pPr marL="342900" indent="-342900">
              <a:buAutoNum type="alphaLcParenBoth"/>
            </a:pPr>
            <a:r>
              <a:rPr lang="pl-PL" dirty="0"/>
              <a:t>Zaznacz dane arkusza do narysowania wykresu, włączając komórki zawierające wszystkie nazwy</a:t>
            </a:r>
            <a:r>
              <a:rPr lang="pl-PL" dirty="0" smtClean="0"/>
              <a:t>,</a:t>
            </a:r>
          </a:p>
          <a:p>
            <a:pPr marL="342900" indent="-342900">
              <a:buAutoNum type="alphaLcParenBoth"/>
            </a:pPr>
            <a:r>
              <a:rPr lang="pl-PL" dirty="0"/>
              <a:t>Wybierz z menu Wstawianie polecenie Wykresy i wybierz: wykres punktowy (</a:t>
            </a:r>
            <a:r>
              <a:rPr lang="pl-PL" dirty="0" err="1"/>
              <a:t>x,y</a:t>
            </a:r>
            <a:r>
              <a:rPr lang="pl-PL" dirty="0" smtClean="0"/>
              <a:t>),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Klikając </a:t>
            </a:r>
            <a:r>
              <a:rPr lang="pl-PL" dirty="0"/>
              <a:t>na pole wykresu w prawym górnym rogu pokazują się pozostałe </a:t>
            </a:r>
            <a:r>
              <a:rPr lang="pl-PL" dirty="0" smtClean="0"/>
              <a:t>opcje, kliknij na znak „+”</a:t>
            </a:r>
          </a:p>
          <a:p>
            <a:r>
              <a:rPr lang="pl-PL" dirty="0" smtClean="0"/>
              <a:t>      wybierz </a:t>
            </a:r>
            <a:r>
              <a:rPr lang="pl-PL" i="1" dirty="0" smtClean="0"/>
              <a:t>linia trendu -&gt; liniowa, </a:t>
            </a:r>
            <a:r>
              <a:rPr lang="pl-PL" dirty="0" smtClean="0"/>
              <a:t>następnie sformatuj odpowiednio otrzymaną linię,</a:t>
            </a:r>
          </a:p>
          <a:p>
            <a:r>
              <a:rPr lang="pl-PL" dirty="0" smtClean="0"/>
              <a:t>(h) Ustaw kursor w komórce G19 i następnie podświetl komórki G19:H23(5 wierszy, 2 kolumny),</a:t>
            </a:r>
          </a:p>
          <a:p>
            <a:r>
              <a:rPr lang="pl-PL" dirty="0" smtClean="0"/>
              <a:t>(i) Ustaw kursor w pasku </a:t>
            </a:r>
            <a:r>
              <a:rPr lang="pl-PL" dirty="0"/>
              <a:t>wstawiania </a:t>
            </a:r>
            <a:r>
              <a:rPr lang="pl-PL" dirty="0" smtClean="0"/>
              <a:t>formuł i wstaw funkcję z kategorii </a:t>
            </a:r>
            <a:r>
              <a:rPr lang="pl-PL" i="1" dirty="0" smtClean="0"/>
              <a:t>Statystyczne, następnie</a:t>
            </a:r>
          </a:p>
          <a:p>
            <a:r>
              <a:rPr lang="pl-PL" i="1" dirty="0"/>
              <a:t> </a:t>
            </a:r>
            <a:r>
              <a:rPr lang="pl-PL" i="1" dirty="0" smtClean="0"/>
              <a:t>    </a:t>
            </a:r>
            <a:r>
              <a:rPr lang="pl-PL" dirty="0" smtClean="0"/>
              <a:t>należy wybrać funkcję </a:t>
            </a:r>
            <a:r>
              <a:rPr lang="pl-PL" b="1" i="1" dirty="0" smtClean="0"/>
              <a:t>REGLINP:</a:t>
            </a:r>
          </a:p>
          <a:p>
            <a:r>
              <a:rPr lang="pl-PL" b="1" i="1" dirty="0"/>
              <a:t> </a:t>
            </a:r>
            <a:r>
              <a:rPr lang="pl-PL" b="1" i="1" dirty="0" smtClean="0"/>
              <a:t>    </a:t>
            </a:r>
            <a:r>
              <a:rPr lang="pl-PL" dirty="0"/>
              <a:t>W oknie wprowadzania parametrów </a:t>
            </a:r>
            <a:r>
              <a:rPr lang="pl-PL" dirty="0" smtClean="0"/>
              <a:t>należy podać </a:t>
            </a:r>
            <a:r>
              <a:rPr lang="pl-PL" dirty="0"/>
              <a:t>parametry </a:t>
            </a:r>
            <a:r>
              <a:rPr lang="pl-PL" dirty="0" smtClean="0"/>
              <a:t>funkcji:</a:t>
            </a:r>
          </a:p>
          <a:p>
            <a:r>
              <a:rPr lang="pl-PL" dirty="0"/>
              <a:t>      w wierszu </a:t>
            </a:r>
            <a:r>
              <a:rPr lang="pl-PL" i="1" dirty="0" err="1"/>
              <a:t>znane_y</a:t>
            </a:r>
            <a:r>
              <a:rPr lang="pl-PL" dirty="0"/>
              <a:t> – zakres komórek </a:t>
            </a:r>
            <a:r>
              <a:rPr lang="pl-PL" dirty="0" smtClean="0"/>
              <a:t>zawierających wartości rzędnych </a:t>
            </a:r>
            <a:r>
              <a:rPr lang="pl-PL" dirty="0"/>
              <a:t>(Y</a:t>
            </a:r>
            <a:r>
              <a:rPr lang="pl-PL" dirty="0" smtClean="0"/>
              <a:t>),</a:t>
            </a:r>
          </a:p>
          <a:p>
            <a:r>
              <a:rPr lang="pl-PL" i="1" dirty="0"/>
              <a:t> </a:t>
            </a:r>
            <a:r>
              <a:rPr lang="pl-PL" i="1" dirty="0" smtClean="0"/>
              <a:t>     </a:t>
            </a:r>
            <a:r>
              <a:rPr lang="pl-PL" dirty="0"/>
              <a:t>w wierszu </a:t>
            </a:r>
            <a:r>
              <a:rPr lang="pl-PL" i="1" dirty="0" err="1"/>
              <a:t>znane_x</a:t>
            </a:r>
            <a:r>
              <a:rPr lang="pl-PL" i="1" dirty="0"/>
              <a:t> </a:t>
            </a:r>
            <a:r>
              <a:rPr lang="pl-PL" dirty="0"/>
              <a:t>– zakres komórek </a:t>
            </a:r>
            <a:r>
              <a:rPr lang="pl-PL" dirty="0" smtClean="0"/>
              <a:t>zawierających wartości odciętych </a:t>
            </a:r>
            <a:r>
              <a:rPr lang="pl-PL" dirty="0"/>
              <a:t>(X</a:t>
            </a:r>
            <a:r>
              <a:rPr lang="pl-PL" dirty="0" smtClean="0"/>
              <a:t>),</a:t>
            </a:r>
          </a:p>
          <a:p>
            <a:r>
              <a:rPr lang="pl-PL" i="1" dirty="0"/>
              <a:t> </a:t>
            </a:r>
            <a:r>
              <a:rPr lang="pl-PL" i="1" dirty="0" smtClean="0"/>
              <a:t>     </a:t>
            </a:r>
            <a:r>
              <a:rPr lang="pl-PL" dirty="0"/>
              <a:t>w wierszu </a:t>
            </a:r>
            <a:r>
              <a:rPr lang="pl-PL" i="1" dirty="0"/>
              <a:t>Stała </a:t>
            </a:r>
            <a:r>
              <a:rPr lang="pl-PL" dirty="0"/>
              <a:t>– nic lub </a:t>
            </a:r>
            <a:r>
              <a:rPr lang="pl-PL" dirty="0" smtClean="0"/>
              <a:t>wartość logiczną </a:t>
            </a:r>
            <a:r>
              <a:rPr lang="pl-PL" dirty="0"/>
              <a:t>PRAWDA (1) </a:t>
            </a:r>
            <a:r>
              <a:rPr lang="pl-PL" dirty="0" smtClean="0"/>
              <a:t>choć </a:t>
            </a:r>
            <a:r>
              <a:rPr lang="pl-PL" dirty="0"/>
              <a:t>w </a:t>
            </a:r>
            <a:r>
              <a:rPr lang="pl-PL" dirty="0" smtClean="0"/>
              <a:t>wyjątkowych </a:t>
            </a:r>
            <a:r>
              <a:rPr lang="pl-PL" dirty="0"/>
              <a:t>wypadkach </a:t>
            </a:r>
            <a:r>
              <a:rPr lang="pl-PL" dirty="0" smtClean="0"/>
              <a:t>może zdarzyć się </a:t>
            </a:r>
            <a:r>
              <a:rPr lang="pl-PL" dirty="0"/>
              <a:t>inny wpis</a:t>
            </a:r>
            <a:r>
              <a:rPr lang="pl-PL" dirty="0" smtClean="0"/>
              <a:t>,</a:t>
            </a:r>
          </a:p>
          <a:p>
            <a:r>
              <a:rPr lang="pl-PL" i="1" dirty="0"/>
              <a:t> </a:t>
            </a:r>
            <a:r>
              <a:rPr lang="pl-PL" i="1" dirty="0" smtClean="0"/>
              <a:t>     </a:t>
            </a:r>
            <a:r>
              <a:rPr lang="pl-PL" dirty="0"/>
              <a:t>w wierszu </a:t>
            </a:r>
            <a:r>
              <a:rPr lang="pl-PL" i="1" dirty="0"/>
              <a:t>Statyczny </a:t>
            </a:r>
            <a:r>
              <a:rPr lang="pl-PL" dirty="0"/>
              <a:t>– </a:t>
            </a:r>
            <a:r>
              <a:rPr lang="pl-PL" dirty="0" smtClean="0"/>
              <a:t>wartość logiczną </a:t>
            </a:r>
            <a:r>
              <a:rPr lang="pl-PL" dirty="0"/>
              <a:t>PRAWDA (1) </a:t>
            </a:r>
            <a:r>
              <a:rPr lang="pl-PL" dirty="0" smtClean="0"/>
              <a:t>jeżeli </a:t>
            </a:r>
            <a:r>
              <a:rPr lang="pl-PL" dirty="0"/>
              <a:t>chcemy </a:t>
            </a:r>
            <a:r>
              <a:rPr lang="pl-PL" dirty="0" smtClean="0"/>
              <a:t>poznać wartości błędów </a:t>
            </a:r>
            <a:r>
              <a:rPr lang="pl-PL" dirty="0"/>
              <a:t>parametrów a i b</a:t>
            </a:r>
            <a:r>
              <a:rPr lang="pl-PL" dirty="0" smtClean="0"/>
              <a:t>.</a:t>
            </a:r>
          </a:p>
          <a:p>
            <a:r>
              <a:rPr lang="pl-PL" dirty="0" smtClean="0"/>
              <a:t>(j) </a:t>
            </a:r>
            <a:r>
              <a:rPr lang="pl-PL" dirty="0"/>
              <a:t>Po </a:t>
            </a:r>
            <a:r>
              <a:rPr lang="pl-PL" dirty="0" smtClean="0"/>
              <a:t>zamkni</a:t>
            </a:r>
            <a:r>
              <a:rPr lang="pl-PL" dirty="0"/>
              <a:t>ę</a:t>
            </a:r>
            <a:r>
              <a:rPr lang="pl-PL" dirty="0" smtClean="0"/>
              <a:t>ciu </a:t>
            </a:r>
            <a:r>
              <a:rPr lang="pl-PL" dirty="0"/>
              <a:t>okna wprowadzania parametrów przez </a:t>
            </a:r>
            <a:r>
              <a:rPr lang="pl-PL" dirty="0" smtClean="0"/>
              <a:t>kliknięcie </a:t>
            </a:r>
            <a:r>
              <a:rPr lang="pl-PL" dirty="0"/>
              <a:t>na przycisk </a:t>
            </a:r>
            <a:r>
              <a:rPr lang="pl-PL" b="1" i="1" dirty="0"/>
              <a:t>OK </a:t>
            </a:r>
            <a:r>
              <a:rPr lang="pl-PL" dirty="0" smtClean="0"/>
              <a:t>należy </a:t>
            </a:r>
            <a:r>
              <a:rPr lang="pl-PL" dirty="0" err="1" smtClean="0"/>
              <a:t>klinkąć</a:t>
            </a:r>
            <a:r>
              <a:rPr lang="pl-PL" dirty="0" smtClean="0"/>
              <a:t> wska</a:t>
            </a:r>
            <a:r>
              <a:rPr lang="pl-PL" dirty="0"/>
              <a:t>ź</a:t>
            </a:r>
            <a:r>
              <a:rPr lang="pl-PL" dirty="0" smtClean="0"/>
              <a:t>nikiem </a:t>
            </a:r>
          </a:p>
          <a:p>
            <a:r>
              <a:rPr lang="pl-PL" dirty="0"/>
              <a:t> </a:t>
            </a:r>
            <a:r>
              <a:rPr lang="pl-PL" dirty="0" smtClean="0"/>
              <a:t>    myszy </a:t>
            </a:r>
            <a:r>
              <a:rPr lang="pl-PL" dirty="0"/>
              <a:t>na tzw</a:t>
            </a:r>
            <a:r>
              <a:rPr lang="pl-PL" dirty="0" smtClean="0"/>
              <a:t>. </a:t>
            </a:r>
            <a:r>
              <a:rPr lang="pl-PL" i="1" dirty="0" smtClean="0"/>
              <a:t>pasek </a:t>
            </a:r>
            <a:r>
              <a:rPr lang="pl-PL" i="1" dirty="0"/>
              <a:t>formuł </a:t>
            </a:r>
            <a:r>
              <a:rPr lang="pl-PL" dirty="0" smtClean="0"/>
              <a:t>znajdujący się </a:t>
            </a:r>
            <a:r>
              <a:rPr lang="pl-PL" dirty="0"/>
              <a:t>nad arkuszem, tak aby pojawił </a:t>
            </a:r>
            <a:r>
              <a:rPr lang="pl-PL" dirty="0" smtClean="0"/>
              <a:t>się </a:t>
            </a:r>
            <a:r>
              <a:rPr lang="pl-PL" dirty="0"/>
              <a:t>tam i </a:t>
            </a:r>
            <a:r>
              <a:rPr lang="pl-PL" dirty="0" smtClean="0"/>
              <a:t>zaczął migać </a:t>
            </a:r>
            <a:r>
              <a:rPr lang="pl-PL" dirty="0"/>
              <a:t>kursor tekstowy</a:t>
            </a:r>
            <a:r>
              <a:rPr lang="pl-PL" dirty="0" smtClean="0"/>
              <a:t>.</a:t>
            </a:r>
          </a:p>
          <a:p>
            <a:r>
              <a:rPr lang="pl-PL" dirty="0"/>
              <a:t>(k) </a:t>
            </a:r>
            <a:r>
              <a:rPr lang="pl-PL" dirty="0" smtClean="0"/>
              <a:t>Trzymając wciśnięte jednocześnie </a:t>
            </a:r>
            <a:r>
              <a:rPr lang="pl-PL" dirty="0"/>
              <a:t>klawisze </a:t>
            </a:r>
            <a:r>
              <a:rPr lang="pl-PL" i="1" dirty="0" err="1"/>
              <a:t>Ctrl</a:t>
            </a:r>
            <a:r>
              <a:rPr lang="pl-PL" dirty="0"/>
              <a:t> i </a:t>
            </a:r>
            <a:r>
              <a:rPr lang="pl-PL" i="1" dirty="0" err="1"/>
              <a:t>Shift</a:t>
            </a:r>
            <a:r>
              <a:rPr lang="pl-PL" dirty="0"/>
              <a:t> </a:t>
            </a:r>
            <a:r>
              <a:rPr lang="pl-PL" dirty="0" smtClean="0"/>
              <a:t>należy nacisnąć </a:t>
            </a:r>
            <a:r>
              <a:rPr lang="pl-PL" dirty="0"/>
              <a:t>klawisz </a:t>
            </a:r>
            <a:r>
              <a:rPr lang="pl-PL" i="1" dirty="0" err="1" smtClean="0"/>
              <a:t>Enter</a:t>
            </a:r>
            <a:r>
              <a:rPr lang="pl-PL" dirty="0" smtClean="0"/>
              <a:t>, w zaznaczonych komórkach </a:t>
            </a:r>
          </a:p>
          <a:p>
            <a:r>
              <a:rPr lang="pl-PL" dirty="0"/>
              <a:t> </a:t>
            </a:r>
            <a:r>
              <a:rPr lang="pl-PL" dirty="0" smtClean="0"/>
              <a:t>     pojawią się wartości odpowiednich parametrów.</a:t>
            </a:r>
            <a:endParaRPr lang="pl-PL" dirty="0"/>
          </a:p>
          <a:p>
            <a:endParaRPr lang="pl-PL" dirty="0" smtClean="0"/>
          </a:p>
          <a:p>
            <a:pPr marL="342900" indent="-342900">
              <a:buAutoNum type="alphaLcParenBoth"/>
            </a:pPr>
            <a:endParaRPr lang="pl-PL" dirty="0"/>
          </a:p>
          <a:p>
            <a:pPr marL="342900" indent="-342900">
              <a:buFontTx/>
              <a:buAutoNum type="alphaLcParenBoth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855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557212"/>
            <a:ext cx="11801475" cy="5743575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195261" y="4814050"/>
            <a:ext cx="5955038" cy="1311931"/>
            <a:chOff x="195261" y="4552790"/>
            <a:chExt cx="5955038" cy="1311931"/>
          </a:xfrm>
        </p:grpSpPr>
        <p:sp>
          <p:nvSpPr>
            <p:cNvPr id="5" name="pole tekstowe 4"/>
            <p:cNvSpPr txBox="1"/>
            <p:nvPr/>
          </p:nvSpPr>
          <p:spPr>
            <a:xfrm>
              <a:off x="2046515" y="4552790"/>
              <a:ext cx="3754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FF0000"/>
                  </a:solidFill>
                </a:rPr>
                <a:t>wartość współczynnika </a:t>
              </a:r>
              <a:r>
                <a:rPr lang="pl-PL" sz="1600" dirty="0">
                  <a:solidFill>
                    <a:srgbClr val="FF0000"/>
                  </a:solidFill>
                </a:rPr>
                <a:t>kierunkowego</a:t>
              </a:r>
              <a:r>
                <a:rPr lang="pl-PL" sz="1600" dirty="0"/>
                <a:t> </a:t>
              </a:r>
              <a:r>
                <a:rPr lang="pl-PL" sz="1600" dirty="0" smtClean="0">
                  <a:solidFill>
                    <a:srgbClr val="FF0000"/>
                  </a:solidFill>
                </a:rPr>
                <a:t>a =</a:t>
              </a:r>
              <a:r>
                <a:rPr lang="pl-PL" dirty="0" smtClean="0">
                  <a:solidFill>
                    <a:srgbClr val="FF0000"/>
                  </a:solidFill>
                </a:rPr>
                <a:t> 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195261" y="4786371"/>
              <a:ext cx="5605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           </a:t>
              </a:r>
              <a:r>
                <a:rPr lang="pl-PL" sz="1600" dirty="0" smtClean="0">
                  <a:solidFill>
                    <a:srgbClr val="FF0000"/>
                  </a:solidFill>
                </a:rPr>
                <a:t>niepewność </a:t>
              </a:r>
              <a:r>
                <a:rPr lang="pl-PL" sz="1600" dirty="0">
                  <a:solidFill>
                    <a:srgbClr val="FF0000"/>
                  </a:solidFill>
                </a:rPr>
                <a:t>wartość współczynnika kierunkowego</a:t>
              </a:r>
              <a:r>
                <a:rPr lang="pl-PL" sz="1600" dirty="0" smtClean="0">
                  <a:solidFill>
                    <a:srgbClr val="FF0000"/>
                  </a:solidFill>
                </a:rPr>
                <a:t> u(a) = </a:t>
              </a:r>
              <a:endParaRPr lang="pl-PL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2185851" y="5074037"/>
              <a:ext cx="3552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        </a:t>
              </a:r>
              <a:r>
                <a:rPr lang="pl-PL" sz="1600" dirty="0" smtClean="0">
                  <a:solidFill>
                    <a:srgbClr val="FF0000"/>
                  </a:solidFill>
                </a:rPr>
                <a:t>współczynnik korelacji liniowej r</a:t>
              </a:r>
              <a:r>
                <a:rPr lang="pl-PL" sz="1600" baseline="30000" dirty="0" smtClean="0">
                  <a:solidFill>
                    <a:srgbClr val="FF0000"/>
                  </a:solidFill>
                </a:rPr>
                <a:t>2</a:t>
              </a:r>
              <a:r>
                <a:rPr lang="pl-PL" sz="1600" dirty="0" smtClean="0">
                  <a:solidFill>
                    <a:srgbClr val="FF0000"/>
                  </a:solidFill>
                </a:rPr>
                <a:t> = </a:t>
              </a:r>
              <a:endParaRPr lang="pl-PL" sz="1600" dirty="0">
                <a:solidFill>
                  <a:srgbClr val="FF0000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335203" y="5296086"/>
              <a:ext cx="1551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FF0000"/>
                  </a:solidFill>
                </a:rPr>
                <a:t>statystyka F = </a:t>
              </a:r>
              <a:endParaRPr lang="pl-PL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2985248" y="5526167"/>
              <a:ext cx="31650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FF0000"/>
                  </a:solidFill>
                </a:rPr>
                <a:t>regresyjna </a:t>
              </a:r>
              <a:r>
                <a:rPr lang="pl-PL" sz="1600" dirty="0">
                  <a:solidFill>
                    <a:srgbClr val="FF0000"/>
                  </a:solidFill>
                </a:rPr>
                <a:t>suma </a:t>
              </a:r>
              <a:r>
                <a:rPr lang="pl-PL" sz="1600" dirty="0" smtClean="0">
                  <a:solidFill>
                    <a:srgbClr val="FF0000"/>
                  </a:solidFill>
                </a:rPr>
                <a:t>kwadratów = </a:t>
              </a:r>
              <a:endParaRPr lang="pl-PL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7378719" y="4796642"/>
            <a:ext cx="4743094" cy="1311931"/>
            <a:chOff x="7378719" y="4552790"/>
            <a:chExt cx="4743094" cy="1311931"/>
          </a:xfrm>
        </p:grpSpPr>
        <p:sp>
          <p:nvSpPr>
            <p:cNvPr id="6" name="pole tekstowe 5"/>
            <p:cNvSpPr txBox="1"/>
            <p:nvPr/>
          </p:nvSpPr>
          <p:spPr>
            <a:xfrm>
              <a:off x="7378720" y="4552790"/>
              <a:ext cx="4491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= </a:t>
              </a:r>
              <a:r>
                <a:rPr lang="pl-PL" sz="1600" dirty="0" smtClean="0">
                  <a:solidFill>
                    <a:srgbClr val="FF0000"/>
                  </a:solidFill>
                </a:rPr>
                <a:t>b </a:t>
              </a:r>
              <a:r>
                <a:rPr lang="pl-PL" sz="1600" dirty="0">
                  <a:solidFill>
                    <a:srgbClr val="FF0000"/>
                  </a:solidFill>
                </a:rPr>
                <a:t>wartość </a:t>
              </a:r>
              <a:r>
                <a:rPr lang="pl-PL" sz="1600" dirty="0" smtClean="0">
                  <a:solidFill>
                    <a:srgbClr val="FF0000"/>
                  </a:solidFill>
                </a:rPr>
                <a:t>wyrazu wolnego </a:t>
              </a:r>
              <a:endParaRPr lang="pl-PL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378719" y="4786371"/>
              <a:ext cx="4743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= </a:t>
              </a:r>
              <a:r>
                <a:rPr lang="pl-PL" sz="1600" dirty="0" smtClean="0">
                  <a:solidFill>
                    <a:srgbClr val="FF0000"/>
                  </a:solidFill>
                </a:rPr>
                <a:t>u(b) </a:t>
              </a:r>
              <a:r>
                <a:rPr lang="pl-PL" sz="1600" dirty="0">
                  <a:solidFill>
                    <a:srgbClr val="FF0000"/>
                  </a:solidFill>
                </a:rPr>
                <a:t>niepewność </a:t>
              </a:r>
              <a:r>
                <a:rPr lang="pl-PL" sz="1600" dirty="0" smtClean="0">
                  <a:solidFill>
                    <a:srgbClr val="FF0000"/>
                  </a:solidFill>
                </a:rPr>
                <a:t>wartości wyrazu wolnego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7378719" y="5526167"/>
              <a:ext cx="31650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FF0000"/>
                  </a:solidFill>
                </a:rPr>
                <a:t>= resztkowa </a:t>
              </a:r>
              <a:r>
                <a:rPr lang="pl-PL" sz="1600" dirty="0">
                  <a:solidFill>
                    <a:srgbClr val="FF0000"/>
                  </a:solidFill>
                </a:rPr>
                <a:t>suma </a:t>
              </a:r>
              <a:r>
                <a:rPr lang="pl-PL" sz="1600" dirty="0" smtClean="0">
                  <a:solidFill>
                    <a:srgbClr val="FF0000"/>
                  </a:solidFill>
                </a:rPr>
                <a:t>kwadratów </a:t>
              </a:r>
              <a:endParaRPr lang="pl-PL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7378719" y="5313494"/>
              <a:ext cx="31650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FF0000"/>
                  </a:solidFill>
                </a:rPr>
                <a:t>= stopnie </a:t>
              </a:r>
              <a:r>
                <a:rPr lang="pl-PL" sz="1600" dirty="0">
                  <a:solidFill>
                    <a:srgbClr val="FF0000"/>
                  </a:solidFill>
                </a:rPr>
                <a:t>swobody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7381007" y="5072793"/>
              <a:ext cx="4391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FF0000"/>
                  </a:solidFill>
                </a:rPr>
                <a:t>= u(</a:t>
              </a:r>
              <a:r>
                <a:rPr lang="pl-PL" sz="1600" dirty="0">
                  <a:solidFill>
                    <a:srgbClr val="FF0000"/>
                  </a:solidFill>
                </a:rPr>
                <a:t>r</a:t>
              </a:r>
              <a:r>
                <a:rPr lang="pl-PL" sz="1600" baseline="30000" dirty="0">
                  <a:solidFill>
                    <a:srgbClr val="FF0000"/>
                  </a:solidFill>
                </a:rPr>
                <a:t>2</a:t>
              </a:r>
              <a:r>
                <a:rPr lang="pl-PL" sz="1600" dirty="0" smtClean="0">
                  <a:solidFill>
                    <a:srgbClr val="FF0000"/>
                  </a:solidFill>
                </a:rPr>
                <a:t>) niepewność współczynnik </a:t>
              </a:r>
              <a:r>
                <a:rPr lang="pl-PL" sz="1600" dirty="0">
                  <a:solidFill>
                    <a:srgbClr val="FF0000"/>
                  </a:solidFill>
                </a:rPr>
                <a:t>korelacji liniowej</a:t>
              </a:r>
            </a:p>
          </p:txBody>
        </p:sp>
      </p:grpSp>
      <p:sp>
        <p:nvSpPr>
          <p:cNvPr id="20" name="Prostokąt zaokrąglony 19"/>
          <p:cNvSpPr/>
          <p:nvPr/>
        </p:nvSpPr>
        <p:spPr>
          <a:xfrm>
            <a:off x="688960" y="4796642"/>
            <a:ext cx="11180823" cy="85855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58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228" y="727974"/>
            <a:ext cx="7866810" cy="5566526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3550228" y="3782291"/>
            <a:ext cx="6497781" cy="872836"/>
            <a:chOff x="3550228" y="3782291"/>
            <a:chExt cx="6497781" cy="872836"/>
          </a:xfrm>
        </p:grpSpPr>
        <p:sp>
          <p:nvSpPr>
            <p:cNvPr id="6" name="Prostokąt 5"/>
            <p:cNvSpPr/>
            <p:nvPr/>
          </p:nvSpPr>
          <p:spPr>
            <a:xfrm>
              <a:off x="7751619" y="3782291"/>
              <a:ext cx="2026227" cy="176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3550228" y="3958936"/>
              <a:ext cx="6497781" cy="6961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2933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638175"/>
            <a:ext cx="9172575" cy="5581650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2806630" y="1475510"/>
            <a:ext cx="7875657" cy="904008"/>
            <a:chOff x="2806630" y="1475510"/>
            <a:chExt cx="7875657" cy="904008"/>
          </a:xfrm>
        </p:grpSpPr>
        <p:sp>
          <p:nvSpPr>
            <p:cNvPr id="5" name="Prostokąt 4"/>
            <p:cNvSpPr/>
            <p:nvPr/>
          </p:nvSpPr>
          <p:spPr>
            <a:xfrm>
              <a:off x="8489374" y="1475510"/>
              <a:ext cx="2192913" cy="332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2806630" y="1724890"/>
              <a:ext cx="7521934" cy="65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665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54858" y="329759"/>
            <a:ext cx="10948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Podstawowym elementem EXCELA jest </a:t>
            </a:r>
            <a:r>
              <a:rPr lang="pl-PL" b="1" dirty="0" smtClean="0">
                <a:solidFill>
                  <a:srgbClr val="FF0000"/>
                </a:solidFill>
              </a:rPr>
              <a:t>komórka</a:t>
            </a:r>
            <a:r>
              <a:rPr lang="pl-PL" dirty="0" smtClean="0"/>
              <a:t> leżąca na przecięciu określonej kolumny i określonego wiersza, posiadająca swój adres.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Arkusz</a:t>
            </a:r>
            <a:r>
              <a:rPr lang="pl-PL" dirty="0" smtClean="0"/>
              <a:t> – strona robocza wypełnionych komórek. </a:t>
            </a:r>
            <a:r>
              <a:rPr lang="pl-PL" b="1" dirty="0" smtClean="0">
                <a:solidFill>
                  <a:srgbClr val="FF0000"/>
                </a:solidFill>
              </a:rPr>
              <a:t>Skoroszyt</a:t>
            </a:r>
            <a:r>
              <a:rPr lang="pl-PL" dirty="0" smtClean="0"/>
              <a:t> – plik złożony z wypełnionych arkuszy. </a:t>
            </a:r>
            <a:endParaRPr lang="pl-PL" dirty="0"/>
          </a:p>
        </p:txBody>
      </p:sp>
      <p:grpSp>
        <p:nvGrpSpPr>
          <p:cNvPr id="17" name="Grupa 16"/>
          <p:cNvGrpSpPr/>
          <p:nvPr/>
        </p:nvGrpSpPr>
        <p:grpSpPr>
          <a:xfrm>
            <a:off x="1435398" y="1371600"/>
            <a:ext cx="10522336" cy="4939794"/>
            <a:chOff x="1497744" y="1672936"/>
            <a:chExt cx="10522336" cy="4939794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3527" y="1672936"/>
              <a:ext cx="8622254" cy="4657999"/>
            </a:xfrm>
            <a:prstGeom prst="rect">
              <a:avLst/>
            </a:prstGeom>
          </p:spPr>
        </p:pic>
        <p:sp>
          <p:nvSpPr>
            <p:cNvPr id="5" name="Prostokąt zaokrąglony 4"/>
            <p:cNvSpPr/>
            <p:nvPr/>
          </p:nvSpPr>
          <p:spPr>
            <a:xfrm>
              <a:off x="3169227" y="2483427"/>
              <a:ext cx="831273" cy="31172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1632781" y="2436214"/>
              <a:ext cx="1536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Adres komórki</a:t>
              </a:r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3169227" y="2894710"/>
              <a:ext cx="374073" cy="325670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497744" y="4019438"/>
              <a:ext cx="167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Etykiety wierszy</a:t>
              </a: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4391891" y="2535382"/>
              <a:ext cx="7513890" cy="23899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391891" y="2116329"/>
              <a:ext cx="25029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Pasek wstawiania formuł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3436249" y="2715192"/>
              <a:ext cx="8583831" cy="293568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000500" y="3053625"/>
              <a:ext cx="1683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B0F0"/>
                  </a:solidFill>
                </a:rPr>
                <a:t>Etykiety kolumn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826431" y="4051016"/>
              <a:ext cx="3164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Aktywna komórka o adresie L10</a:t>
              </a: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3657600" y="5966804"/>
              <a:ext cx="723900" cy="24621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3598717" y="6243398"/>
              <a:ext cx="258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Nazwa arkusza roboczego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5643387" y="4423513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l-PL" dirty="0">
                  <a:latin typeface="ArialMT"/>
                </a:rPr>
                <a:t>Do każdej komórki wstawiać można dane tekstowe, liczbowe jak również daty, </a:t>
              </a:r>
              <a:r>
                <a:rPr lang="pl-PL" dirty="0" smtClean="0">
                  <a:latin typeface="ArialMT"/>
                </a:rPr>
                <a:t>godziny oraz </a:t>
              </a:r>
              <a:r>
                <a:rPr lang="pl-PL" dirty="0">
                  <a:latin typeface="ArialMT"/>
                </a:rPr>
                <a:t>funkcje matematyczne.</a:t>
              </a:r>
              <a:endParaRPr lang="pl-PL" dirty="0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654857" y="6311394"/>
            <a:ext cx="11188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2.</a:t>
            </a:r>
            <a:r>
              <a:rPr lang="pl-PL" dirty="0" smtClean="0"/>
              <a:t> Proszę przestawić aktywną komórką na adres B7. Proszę zmienić nazwę arkusza roboczego na Strona 1.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1664" y="375632"/>
            <a:ext cx="10779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dalszej części kursu będziemy skupiać się tylko na zastosowaniach inżynierskich arkusza kalkulacyjnego - EXCEL.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41664" y="879038"/>
            <a:ext cx="1051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Aby arkusz spełniał swoje zadania, należy obliczenia prowadzić z wykorzystaniem adresów komórek: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adresów bezwzględnych</a:t>
            </a:r>
            <a:r>
              <a:rPr lang="pl-PL" dirty="0" smtClean="0"/>
              <a:t>, np. $L$10; adresowanie bezwzględne czyli odwołanie </a:t>
            </a:r>
            <a:r>
              <a:rPr lang="pl-PL" dirty="0"/>
              <a:t>do komórki jest odwołaniem </a:t>
            </a:r>
            <a:r>
              <a:rPr lang="pl-PL" dirty="0" smtClean="0"/>
              <a:t>stałym</a:t>
            </a:r>
            <a:r>
              <a:rPr lang="pl-PL" dirty="0"/>
              <a:t>;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adresów względnych</a:t>
            </a:r>
            <a:r>
              <a:rPr lang="pl-PL" dirty="0" smtClean="0"/>
              <a:t>, np. L10; adresowanie względne do komórki w formule automatycznie się zmienia, gdy formuła zostanie skopiowana w inne miejsce kolumny lub wiersza;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adresów mieszanych</a:t>
            </a:r>
            <a:r>
              <a:rPr lang="pl-PL" dirty="0" smtClean="0"/>
              <a:t>, np. $L10, L$10; mieszane odwołanie do komórki może mieć bezwzględną kolumnę i względny wiersz lub bezwzględny wiersz i względną kolumnę.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41664" y="3296288"/>
            <a:ext cx="656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 czasie pracy z arkuszem wykorzystujemy </a:t>
            </a:r>
            <a:r>
              <a:rPr lang="pl-PL" dirty="0" smtClean="0">
                <a:solidFill>
                  <a:srgbClr val="FF0000"/>
                </a:solidFill>
              </a:rPr>
              <a:t>operatory arytmetyczne: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72604"/>
              </p:ext>
            </p:extLst>
          </p:nvPr>
        </p:nvGraphicFramePr>
        <p:xfrm>
          <a:off x="2167343" y="384733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378743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89365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5929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Operator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Działanie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Przykład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33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Dodawanie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=A1+A2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2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Odejmowanie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=A1-A2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87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*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Mnożenie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=A1*A2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4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/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Dzielenie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=A1/A2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41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^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Potęgowanie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=A1^2 (tj. A1</a:t>
                      </a:r>
                      <a:r>
                        <a:rPr lang="pl-PL" sz="1800" baseline="30000" dirty="0" smtClean="0"/>
                        <a:t>2</a:t>
                      </a:r>
                      <a:r>
                        <a:rPr lang="pl-PL" sz="1800" baseline="0" dirty="0" smtClean="0"/>
                        <a:t>)</a:t>
                      </a:r>
                      <a:endParaRPr lang="pl-P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3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Procent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=A2%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082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91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866831"/>
            <a:ext cx="9544595" cy="48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2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5639" y="284667"/>
            <a:ext cx="11188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3.</a:t>
            </a:r>
            <a:r>
              <a:rPr lang="pl-PL" dirty="0" smtClean="0"/>
              <a:t> </a:t>
            </a:r>
          </a:p>
          <a:p>
            <a:pPr marL="342900" indent="-342900">
              <a:buAutoNum type="arabicParenBoth"/>
            </a:pPr>
            <a:r>
              <a:rPr lang="pl-PL" dirty="0" smtClean="0"/>
              <a:t>Proszę wstawić w komórce o adresie A2 liczbę 2.0 i w komórce o adresie C2 liczbę 4.1.</a:t>
            </a:r>
          </a:p>
          <a:p>
            <a:pPr marL="342900" indent="-342900">
              <a:buAutoNum type="arabicParenBoth"/>
            </a:pPr>
            <a:r>
              <a:rPr lang="pl-PL" dirty="0" smtClean="0"/>
              <a:t>Zmienić formatowanie komórek A2 i C2 na liczbowe z liczbą miejsc po przecinku 1. (W tym celu ustawić się na komórce A2, następnie kliknąć prawym klawiszem myszy, następnie wybrać </a:t>
            </a:r>
            <a:r>
              <a:rPr lang="pl-PL" i="1" dirty="0" smtClean="0"/>
              <a:t>Formatuj komórki -&gt; Kategoria: Liczbowe -&gt; Miejsca dziesiętne 1</a:t>
            </a:r>
            <a:r>
              <a:rPr lang="pl-PL" dirty="0" smtClean="0"/>
              <a:t> -&gt; OK. Identycznie postąpić w przypadku komórki C2.)</a:t>
            </a:r>
          </a:p>
          <a:p>
            <a:pPr marL="342900" indent="-342900">
              <a:buAutoNum type="arabicParenBoth"/>
            </a:pPr>
            <a:endParaRPr lang="pl-PL" dirty="0"/>
          </a:p>
          <a:p>
            <a:pPr marL="342900" indent="-342900">
              <a:buAutoNum type="arabicParenBoth"/>
            </a:pPr>
            <a:endParaRPr lang="pl-PL" dirty="0" smtClean="0"/>
          </a:p>
          <a:p>
            <a:pPr marL="342900" indent="-342900">
              <a:buAutoNum type="arabicParenBoth"/>
            </a:pPr>
            <a:endParaRPr lang="pl-PL" dirty="0"/>
          </a:p>
          <a:p>
            <a:pPr marL="342900" indent="-342900">
              <a:buAutoNum type="arabicParenBoth"/>
            </a:pPr>
            <a:endParaRPr lang="pl-PL" dirty="0" smtClean="0"/>
          </a:p>
          <a:p>
            <a:pPr marL="342900" indent="-342900">
              <a:buAutoNum type="arabicParenBoth"/>
            </a:pPr>
            <a:endParaRPr lang="pl-PL" dirty="0"/>
          </a:p>
          <a:p>
            <a:pPr marL="342900" indent="-342900">
              <a:buAutoNum type="arabicParenBoth"/>
            </a:pPr>
            <a:endParaRPr lang="pl-PL" dirty="0" smtClean="0"/>
          </a:p>
          <a:p>
            <a:pPr marL="342900" indent="-342900">
              <a:buAutoNum type="arabicParenBoth"/>
            </a:pPr>
            <a:endParaRPr lang="pl-PL" dirty="0"/>
          </a:p>
          <a:p>
            <a:pPr marL="342900" indent="-342900">
              <a:buAutoNum type="arabicParenBoth"/>
            </a:pPr>
            <a:endParaRPr lang="pl-PL" dirty="0" smtClean="0"/>
          </a:p>
          <a:p>
            <a:r>
              <a:rPr lang="pl-PL" dirty="0" smtClean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18" y="1815517"/>
            <a:ext cx="5181600" cy="48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9262" y="383417"/>
            <a:ext cx="10834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(3) Następnie ustaw się w komórce o adresie B4. Zmień formatowanie komórki na liczbowe z liczbą miejsc po przecinku 2.</a:t>
            </a:r>
          </a:p>
          <a:p>
            <a:r>
              <a:rPr lang="pl-PL" dirty="0" smtClean="0"/>
              <a:t>(4) Wykonaj działanie A2+C2. (W tym celu ustaw kursor na pasku wstawiania formuł i wpisz: = A2+C2)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1433512"/>
            <a:ext cx="3884037" cy="182092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89261" y="3367087"/>
            <a:ext cx="10730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(3) Następnie ustaw się w komórce o adresie B5. Zmień formatowanie komórki na liczbowe z liczbą miejsc po przecinku 2.</a:t>
            </a:r>
          </a:p>
          <a:p>
            <a:r>
              <a:rPr lang="pl-PL" dirty="0" smtClean="0"/>
              <a:t>(4) Wykonaj działanie A2*C2</a:t>
            </a:r>
            <a:r>
              <a:rPr lang="pl-PL" baseline="30000" dirty="0" smtClean="0"/>
              <a:t>2</a:t>
            </a:r>
            <a:r>
              <a:rPr lang="pl-PL" dirty="0" smtClean="0"/>
              <a:t>/(A2-C2). ( W tym celu ustaw kursor na pasku wstawiania formuł i wpisz: =A2+C2^2/(A2-C2) )</a:t>
            </a:r>
          </a:p>
          <a:p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8" y="4333875"/>
            <a:ext cx="3884036" cy="24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2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9262" y="82078"/>
            <a:ext cx="10834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4.</a:t>
            </a:r>
            <a:r>
              <a:rPr lang="pl-PL" dirty="0" smtClean="0"/>
              <a:t> </a:t>
            </a:r>
          </a:p>
          <a:p>
            <a:r>
              <a:rPr lang="pl-PL" dirty="0" smtClean="0"/>
              <a:t>Dodaj kolejny arkusz o nazwie: Strona 2. ( W tym celu kliknij myszką znak             znajdujący się po prawej stronie nazwy Arkusza: Strona 1. )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16" y="573619"/>
            <a:ext cx="447675" cy="542925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3608675" y="841227"/>
            <a:ext cx="2771775" cy="923330"/>
            <a:chOff x="3608675" y="1142566"/>
            <a:chExt cx="2771775" cy="923330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8675" y="1142566"/>
              <a:ext cx="2771775" cy="790575"/>
            </a:xfrm>
            <a:prstGeom prst="rect">
              <a:avLst/>
            </a:prstGeom>
          </p:spPr>
        </p:pic>
        <p:sp>
          <p:nvSpPr>
            <p:cNvPr id="5" name="Prostokąt zaokrąglony 4"/>
            <p:cNvSpPr/>
            <p:nvPr/>
          </p:nvSpPr>
          <p:spPr>
            <a:xfrm>
              <a:off x="5143500" y="1306747"/>
              <a:ext cx="540327" cy="75914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rostokąt 5"/>
          <p:cNvSpPr/>
          <p:nvPr/>
        </p:nvSpPr>
        <p:spPr>
          <a:xfrm>
            <a:off x="689262" y="1764557"/>
            <a:ext cx="450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Następnie zmień nazwę tego nowego Arkusza.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89262" y="2133889"/>
            <a:ext cx="68233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5.</a:t>
            </a:r>
            <a:r>
              <a:rPr lang="pl-PL" dirty="0" smtClean="0"/>
              <a:t> </a:t>
            </a:r>
          </a:p>
          <a:p>
            <a:r>
              <a:rPr lang="pl-PL" dirty="0" smtClean="0"/>
              <a:t>Wprowadź do arkusza (Strona 2) następujące dane z tabeli podanej obok. </a:t>
            </a:r>
            <a:r>
              <a:rPr lang="pl-PL" i="1" dirty="0" smtClean="0"/>
              <a:t>Numer pomiaru</a:t>
            </a:r>
            <a:r>
              <a:rPr lang="pl-PL" dirty="0" smtClean="0"/>
              <a:t> wprowadź do kolumny „B” a  T(s) wprowadź do kolumny „C”.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W tym celu ustaw kursor na komórce B2 i napisz: Numer pomiaru.</a:t>
            </a:r>
          </a:p>
          <a:p>
            <a:pPr marL="342900" indent="-342900">
              <a:buAutoNum type="alphaLcParenBoth"/>
            </a:pPr>
            <a:r>
              <a:rPr lang="pl-PL" dirty="0" smtClean="0"/>
              <a:t>Podświetl kolumnę B, kliknij prawym przyciskiem myszki i wybierz „Szerokość kolumny”, zmień szerokość kolumny na 14.57.</a:t>
            </a:r>
          </a:p>
          <a:p>
            <a:r>
              <a:rPr lang="pl-PL" dirty="0" smtClean="0"/>
              <a:t>(c) Ustaw kursor na komórce B3 i wstaw „1”</a:t>
            </a:r>
          </a:p>
          <a:p>
            <a:r>
              <a:rPr lang="pl-PL" dirty="0" smtClean="0"/>
              <a:t>(d) Ustaw kursor w pozycji B4 i wprowadź formułę =B3+1. Zaznacz komórkę lub komórki zawierające wartości początkowe. Przeciągnij uchwyt wypełniania  Uchwyt wypełniania przez zakres, który chcesz wypełnić. Aby wypełnić zakres w kolejności rosnącej, przeciągnij uchwyt w dół.</a:t>
            </a:r>
          </a:p>
          <a:p>
            <a:r>
              <a:rPr lang="pl-PL" dirty="0" smtClean="0"/>
              <a:t>(e) Ustaw kursor na komórce C2 i napisz: T [s].</a:t>
            </a:r>
          </a:p>
          <a:p>
            <a:r>
              <a:rPr lang="pl-PL" dirty="0" smtClean="0"/>
              <a:t>(f) Ustawiając kursor w kolejnych komórkach kolumny C i wpisz dane z tabeli.</a:t>
            </a:r>
          </a:p>
          <a:p>
            <a:r>
              <a:rPr lang="pl-PL" dirty="0" smtClean="0"/>
              <a:t>(g) Sformatuj odpowiednio kolumny danych.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196" y="2009572"/>
            <a:ext cx="2109600" cy="18315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536" y="4695352"/>
            <a:ext cx="2644920" cy="1278491"/>
          </a:xfrm>
          <a:prstGeom prst="rect">
            <a:avLst/>
          </a:prstGeom>
        </p:spPr>
      </p:pic>
      <p:sp>
        <p:nvSpPr>
          <p:cNvPr id="10" name="Prostokąt zaokrąglony 9"/>
          <p:cNvSpPr/>
          <p:nvPr/>
        </p:nvSpPr>
        <p:spPr>
          <a:xfrm>
            <a:off x="8644124" y="5784056"/>
            <a:ext cx="198540" cy="1897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9946" y="4413106"/>
            <a:ext cx="2118013" cy="227205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9947505" y="4043774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Autouzupełnianie!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1608" y="1602709"/>
            <a:ext cx="108342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Wśród wszystkich zdefiniowanych w środowisku Excela funkcji każdy może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wybrać istotną dla siebie funkcję. Możemy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je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podzielić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na kilka kategorii: </a:t>
            </a:r>
            <a:endParaRPr lang="pl-PL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Finansowe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Logiczne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Tekstowe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Data </a:t>
            </a:r>
            <a:r>
              <a:rPr lang="pl-PL" dirty="0"/>
              <a:t>i godzina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Wyszukiwania </a:t>
            </a:r>
            <a:r>
              <a:rPr lang="pl-PL" dirty="0"/>
              <a:t>i odwołania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Matematyczne </a:t>
            </a:r>
            <a:r>
              <a:rPr lang="pl-PL" dirty="0"/>
              <a:t>i trygonometryczne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Statystyczne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Inżynierskie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Modułowe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Informacyjne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Funkcje zgodności.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51609" y="522054"/>
            <a:ext cx="10969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Funkcje matematyczne</a:t>
            </a:r>
          </a:p>
          <a:p>
            <a:r>
              <a:rPr lang="pl-PL" dirty="0" smtClean="0"/>
              <a:t>Funkcje to gotowe formuły, które można zastosować do obliczeń lub też przeprowadzania innego rodzaju operacji na zawartości komórek.</a:t>
            </a:r>
          </a:p>
        </p:txBody>
      </p:sp>
    </p:spTree>
    <p:extLst>
      <p:ext uri="{BB962C8B-B14F-4D97-AF65-F5344CB8AC3E}">
        <p14:creationId xmlns:p14="http://schemas.microsoft.com/office/powerpoint/2010/main" val="1078993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1883</Words>
  <Application>Microsoft Office PowerPoint</Application>
  <PresentationFormat>Panoramiczny</PresentationFormat>
  <Paragraphs>192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ArialMT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64</cp:revision>
  <dcterms:created xsi:type="dcterms:W3CDTF">2018-09-20T17:57:40Z</dcterms:created>
  <dcterms:modified xsi:type="dcterms:W3CDTF">2018-09-22T23:10:24Z</dcterms:modified>
</cp:coreProperties>
</file>